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68" r:id="rId2"/>
    <p:sldId id="473" r:id="rId3"/>
    <p:sldId id="439" r:id="rId4"/>
    <p:sldId id="472" r:id="rId5"/>
    <p:sldId id="453" r:id="rId6"/>
    <p:sldId id="469" r:id="rId7"/>
    <p:sldId id="430" r:id="rId8"/>
    <p:sldId id="442" r:id="rId9"/>
    <p:sldId id="440" r:id="rId10"/>
    <p:sldId id="455" r:id="rId11"/>
    <p:sldId id="454" r:id="rId12"/>
    <p:sldId id="434" r:id="rId13"/>
    <p:sldId id="438" r:id="rId14"/>
    <p:sldId id="470" r:id="rId15"/>
    <p:sldId id="471" r:id="rId16"/>
    <p:sldId id="367" r:id="rId17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5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5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5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5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5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5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5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5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5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CC9900"/>
    <a:srgbClr val="FF33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8" autoAdjust="0"/>
    <p:restoredTop sz="98810" autoAdjust="0"/>
  </p:normalViewPr>
  <p:slideViewPr>
    <p:cSldViewPr>
      <p:cViewPr varScale="1">
        <p:scale>
          <a:sx n="76" d="100"/>
          <a:sy n="76" d="100"/>
        </p:scale>
        <p:origin x="-99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9977;&#27211;&#36020;&#26126;\Desktop\&#22679;&#31246;&#12398;&#12454;&#12477;\&#28187;&#12426;&#32154;&#12369;&#12427;&#26085;&#26412;&#12398;&#25237;&#3603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支出面!$F$7</c:f>
              <c:strCache>
                <c:ptCount val="1"/>
                <c:pt idx="0">
                  <c:v>民間住宅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numRef>
              <c:f>支出面!$A$8:$A$38</c:f>
              <c:numCache>
                <c:formatCode>General</c:formatCode>
                <c:ptCount val="3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</c:numCache>
            </c:numRef>
          </c:cat>
          <c:val>
            <c:numRef>
              <c:f>支出面!$F$8:$F$38</c:f>
              <c:numCache>
                <c:formatCode>#,##0.00</c:formatCode>
                <c:ptCount val="31"/>
                <c:pt idx="0">
                  <c:v>15341.1</c:v>
                </c:pt>
                <c:pt idx="1">
                  <c:v>14838.6</c:v>
                </c:pt>
                <c:pt idx="2">
                  <c:v>14952.7</c:v>
                </c:pt>
                <c:pt idx="3">
                  <c:v>14243</c:v>
                </c:pt>
                <c:pt idx="4">
                  <c:v>14106.2</c:v>
                </c:pt>
                <c:pt idx="5">
                  <c:v>14591.2</c:v>
                </c:pt>
                <c:pt idx="6">
                  <c:v>15536.9</c:v>
                </c:pt>
                <c:pt idx="7">
                  <c:v>19022.3</c:v>
                </c:pt>
                <c:pt idx="8">
                  <c:v>21823.3</c:v>
                </c:pt>
                <c:pt idx="9">
                  <c:v>22821.5</c:v>
                </c:pt>
                <c:pt idx="10">
                  <c:v>24617.4</c:v>
                </c:pt>
                <c:pt idx="11">
                  <c:v>24051.1</c:v>
                </c:pt>
                <c:pt idx="12">
                  <c:v>22960.3</c:v>
                </c:pt>
                <c:pt idx="13">
                  <c:v>23614</c:v>
                </c:pt>
                <c:pt idx="14">
                  <c:v>25504.7</c:v>
                </c:pt>
                <c:pt idx="15">
                  <c:v>24129.5</c:v>
                </c:pt>
                <c:pt idx="16">
                  <c:v>27139.200000000001</c:v>
                </c:pt>
                <c:pt idx="17">
                  <c:v>24316.2</c:v>
                </c:pt>
                <c:pt idx="18">
                  <c:v>20377.599999999999</c:v>
                </c:pt>
                <c:pt idx="19">
                  <c:v>20173</c:v>
                </c:pt>
                <c:pt idx="20">
                  <c:v>20321.7</c:v>
                </c:pt>
                <c:pt idx="21">
                  <c:v>19031.900000000001</c:v>
                </c:pt>
                <c:pt idx="22">
                  <c:v>18031.2</c:v>
                </c:pt>
                <c:pt idx="23">
                  <c:v>17844.2</c:v>
                </c:pt>
                <c:pt idx="24">
                  <c:v>18366.8</c:v>
                </c:pt>
                <c:pt idx="25">
                  <c:v>18247.400000000001</c:v>
                </c:pt>
                <c:pt idx="26">
                  <c:v>18702.599999999999</c:v>
                </c:pt>
                <c:pt idx="27">
                  <c:v>17314.900000000001</c:v>
                </c:pt>
                <c:pt idx="28">
                  <c:v>16407.3</c:v>
                </c:pt>
                <c:pt idx="29">
                  <c:v>13652</c:v>
                </c:pt>
                <c:pt idx="30">
                  <c:v>12750.8</c:v>
                </c:pt>
              </c:numCache>
            </c:numRef>
          </c:val>
        </c:ser>
        <c:ser>
          <c:idx val="1"/>
          <c:order val="1"/>
          <c:tx>
            <c:strRef>
              <c:f>支出面!$G$7</c:f>
              <c:strCache>
                <c:ptCount val="1"/>
                <c:pt idx="0">
                  <c:v>民間企業設備</c:v>
                </c:pt>
              </c:strCache>
            </c:strRef>
          </c:tx>
          <c:invertIfNegative val="0"/>
          <c:cat>
            <c:numRef>
              <c:f>支出面!$A$8:$A$38</c:f>
              <c:numCache>
                <c:formatCode>General</c:formatCode>
                <c:ptCount val="3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</c:numCache>
            </c:numRef>
          </c:cat>
          <c:val>
            <c:numRef>
              <c:f>支出面!$G$8:$G$38</c:f>
              <c:numCache>
                <c:formatCode>#,##0.00</c:formatCode>
                <c:ptCount val="31"/>
                <c:pt idx="0">
                  <c:v>38868.5</c:v>
                </c:pt>
                <c:pt idx="1">
                  <c:v>41101.4</c:v>
                </c:pt>
                <c:pt idx="2">
                  <c:v>42061.5</c:v>
                </c:pt>
                <c:pt idx="3">
                  <c:v>41706.5</c:v>
                </c:pt>
                <c:pt idx="4">
                  <c:v>45591.9</c:v>
                </c:pt>
                <c:pt idx="5">
                  <c:v>53629</c:v>
                </c:pt>
                <c:pt idx="6">
                  <c:v>56024.9</c:v>
                </c:pt>
                <c:pt idx="7">
                  <c:v>58206.6</c:v>
                </c:pt>
                <c:pt idx="8">
                  <c:v>67521.600000000006</c:v>
                </c:pt>
                <c:pt idx="9">
                  <c:v>79158</c:v>
                </c:pt>
                <c:pt idx="10">
                  <c:v>88712.3</c:v>
                </c:pt>
                <c:pt idx="11">
                  <c:v>94394.1</c:v>
                </c:pt>
                <c:pt idx="12">
                  <c:v>87899.199999999997</c:v>
                </c:pt>
                <c:pt idx="13">
                  <c:v>78637.8</c:v>
                </c:pt>
                <c:pt idx="14">
                  <c:v>73037</c:v>
                </c:pt>
                <c:pt idx="15">
                  <c:v>73847.7</c:v>
                </c:pt>
                <c:pt idx="16">
                  <c:v>73559.8</c:v>
                </c:pt>
                <c:pt idx="17">
                  <c:v>79179.8</c:v>
                </c:pt>
                <c:pt idx="18">
                  <c:v>73059.3</c:v>
                </c:pt>
                <c:pt idx="19">
                  <c:v>68205.2</c:v>
                </c:pt>
                <c:pt idx="20">
                  <c:v>71900.100000000006</c:v>
                </c:pt>
                <c:pt idx="21">
                  <c:v>70954.100000000006</c:v>
                </c:pt>
                <c:pt idx="22">
                  <c:v>65551.600000000006</c:v>
                </c:pt>
                <c:pt idx="23">
                  <c:v>66628</c:v>
                </c:pt>
                <c:pt idx="24">
                  <c:v>69576.600000000006</c:v>
                </c:pt>
                <c:pt idx="25">
                  <c:v>75720.2</c:v>
                </c:pt>
                <c:pt idx="26">
                  <c:v>77836.399999999994</c:v>
                </c:pt>
                <c:pt idx="27">
                  <c:v>80234</c:v>
                </c:pt>
                <c:pt idx="28">
                  <c:v>80360.100000000006</c:v>
                </c:pt>
                <c:pt idx="29">
                  <c:v>65124.7</c:v>
                </c:pt>
                <c:pt idx="30">
                  <c:v>65764.100000000006</c:v>
                </c:pt>
              </c:numCache>
            </c:numRef>
          </c:val>
        </c:ser>
        <c:ser>
          <c:idx val="2"/>
          <c:order val="2"/>
          <c:tx>
            <c:strRef>
              <c:f>支出面!$K$7</c:f>
              <c:strCache>
                <c:ptCount val="1"/>
                <c:pt idx="0">
                  <c:v>公的固定資本形成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cat>
            <c:numRef>
              <c:f>支出面!$A$8:$A$38</c:f>
              <c:numCache>
                <c:formatCode>General</c:formatCode>
                <c:ptCount val="3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</c:numCache>
            </c:numRef>
          </c:cat>
          <c:val>
            <c:numRef>
              <c:f>支出面!$K$8:$K$38</c:f>
              <c:numCache>
                <c:formatCode>#,##0.00</c:formatCode>
                <c:ptCount val="31"/>
                <c:pt idx="0">
                  <c:v>22851.9</c:v>
                </c:pt>
                <c:pt idx="1">
                  <c:v>24300.6</c:v>
                </c:pt>
                <c:pt idx="2">
                  <c:v>23929.599999999999</c:v>
                </c:pt>
                <c:pt idx="3">
                  <c:v>23602.3</c:v>
                </c:pt>
                <c:pt idx="4">
                  <c:v>23636.2</c:v>
                </c:pt>
                <c:pt idx="5">
                  <c:v>21947.5</c:v>
                </c:pt>
                <c:pt idx="6">
                  <c:v>22661</c:v>
                </c:pt>
                <c:pt idx="7">
                  <c:v>23817.5</c:v>
                </c:pt>
                <c:pt idx="8">
                  <c:v>25403.599999999999</c:v>
                </c:pt>
                <c:pt idx="9">
                  <c:v>26393.9</c:v>
                </c:pt>
                <c:pt idx="10">
                  <c:v>28998.400000000001</c:v>
                </c:pt>
                <c:pt idx="11">
                  <c:v>30660.799999999999</c:v>
                </c:pt>
                <c:pt idx="12">
                  <c:v>35989.300000000003</c:v>
                </c:pt>
                <c:pt idx="13">
                  <c:v>39790.699999999997</c:v>
                </c:pt>
                <c:pt idx="14">
                  <c:v>40147.199999999997</c:v>
                </c:pt>
                <c:pt idx="15">
                  <c:v>40131</c:v>
                </c:pt>
                <c:pt idx="16">
                  <c:v>42208.4</c:v>
                </c:pt>
                <c:pt idx="17">
                  <c:v>39406.5</c:v>
                </c:pt>
                <c:pt idx="18">
                  <c:v>37122.1</c:v>
                </c:pt>
                <c:pt idx="19">
                  <c:v>38414.300000000003</c:v>
                </c:pt>
                <c:pt idx="20">
                  <c:v>34412.300000000003</c:v>
                </c:pt>
                <c:pt idx="21">
                  <c:v>32818.9</c:v>
                </c:pt>
                <c:pt idx="22">
                  <c:v>30750.7</c:v>
                </c:pt>
                <c:pt idx="23">
                  <c:v>27310.400000000001</c:v>
                </c:pt>
                <c:pt idx="24">
                  <c:v>25215.200000000001</c:v>
                </c:pt>
                <c:pt idx="25">
                  <c:v>22917.200000000001</c:v>
                </c:pt>
                <c:pt idx="26">
                  <c:v>21927.599999999999</c:v>
                </c:pt>
                <c:pt idx="27">
                  <c:v>20687.7</c:v>
                </c:pt>
                <c:pt idx="28">
                  <c:v>19707.8</c:v>
                </c:pt>
                <c:pt idx="29">
                  <c:v>20848.900000000001</c:v>
                </c:pt>
                <c:pt idx="30">
                  <c:v>20134.5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6229632"/>
        <c:axId val="96243712"/>
      </c:barChart>
      <c:catAx>
        <c:axId val="96229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ja-JP"/>
          </a:p>
        </c:txPr>
        <c:crossAx val="96243712"/>
        <c:crosses val="autoZero"/>
        <c:auto val="1"/>
        <c:lblAlgn val="ctr"/>
        <c:lblOffset val="100"/>
        <c:noMultiLvlLbl val="0"/>
      </c:catAx>
      <c:valAx>
        <c:axId val="96243712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crossAx val="9622963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 altLang="ja-JP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 altLang="ja-JP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 altLang="ja-JP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93624600-98F4-447B-8136-D84182FE5E1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1483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 altLang="ja-JP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 altLang="ja-JP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 altLang="ja-JP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30520B90-5E05-4CD3-9E59-7049BD18E94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03525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06EBDD-3560-4E41-9297-03ED96671868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lvl="1"/>
            <a:endParaRPr lang="ja-JP" altLang="ja-JP" sz="1000">
              <a:latin typeface="ＭＳ 明朝" pitchFamily="17" charset="-128"/>
              <a:ea typeface="ＭＳ 明朝" pitchFamily="17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C93F53-D76B-43D1-AE9C-5F0BBE0A2FF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26676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C8F3D3-ED57-4D2F-97D7-49E63BFE360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8004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EF2CEA-EE18-4D2A-828B-75125F0588F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58480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F153CF-B0E9-46AD-802F-79AC3C29F41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35393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AA1D3-F90D-4AEC-AA08-549A4BCAA69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9607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5BDEEC-D559-45FD-8240-B70FB71C6F8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5156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9B9500-2458-4F8D-8294-669CFBAFE98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0684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EDA7A7-5097-4504-8E65-E2A1E63150E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18133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B62BC0-3CA1-4DC6-96E2-0C386CDDF91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0876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9094FD-D442-4F55-9946-B537C35C656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57722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8A7689-E514-416D-9CF8-1B2D063386E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27722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998E593A-2788-4C72-A6A7-783517E93B47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1031" name="Picture 7" descr="ppt_header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0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1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2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3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D934F-BD18-4382-BF57-C4B0B48CC8B8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234498" name="Text Box 2"/>
          <p:cNvSpPr txBox="1">
            <a:spLocks noChangeArrowheads="1"/>
          </p:cNvSpPr>
          <p:nvPr/>
        </p:nvSpPr>
        <p:spPr bwMode="auto">
          <a:xfrm>
            <a:off x="3505200" y="5181600"/>
            <a:ext cx="51181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0" hangingPunct="0"/>
            <a:r>
              <a:rPr kumimoji="0" lang="en-US" altLang="ja-JP" sz="1600" b="0" dirty="0">
                <a:latin typeface="Arial" pitchFamily="34" charset="0"/>
              </a:rPr>
              <a:t>2011  </a:t>
            </a:r>
            <a:r>
              <a:rPr kumimoji="0" lang="en-US" altLang="ja-JP" sz="1600" b="0" dirty="0" smtClean="0">
                <a:latin typeface="Arial" pitchFamily="34" charset="0"/>
              </a:rPr>
              <a:t>Nov20</a:t>
            </a:r>
            <a:endParaRPr kumimoji="0" lang="en-US" altLang="ja-JP" sz="1600" b="0" dirty="0">
              <a:latin typeface="Arial" pitchFamily="34" charset="0"/>
            </a:endParaRPr>
          </a:p>
          <a:p>
            <a:pPr algn="r" eaLnBrk="0" hangingPunct="0"/>
            <a:r>
              <a:rPr kumimoji="0" lang="en-US" altLang="ja-JP" sz="1600" b="0" dirty="0" err="1">
                <a:latin typeface="Arial" pitchFamily="34" charset="0"/>
              </a:rPr>
              <a:t>Takaaki</a:t>
            </a:r>
            <a:r>
              <a:rPr kumimoji="0" lang="en-US" altLang="ja-JP" sz="1600" b="0" dirty="0">
                <a:latin typeface="Arial" pitchFamily="34" charset="0"/>
              </a:rPr>
              <a:t> </a:t>
            </a:r>
            <a:r>
              <a:rPr kumimoji="0" lang="en-US" altLang="ja-JP" sz="1600" b="0" dirty="0" err="1">
                <a:latin typeface="Arial" pitchFamily="34" charset="0"/>
              </a:rPr>
              <a:t>Mitsuhashi</a:t>
            </a:r>
            <a:endParaRPr kumimoji="0" lang="en-US" altLang="ja-JP" sz="1600" b="0" dirty="0">
              <a:latin typeface="Arial" pitchFamily="34" charset="0"/>
            </a:endParaRPr>
          </a:p>
          <a:p>
            <a:pPr algn="r" eaLnBrk="0" hangingPunct="0"/>
            <a:r>
              <a:rPr kumimoji="0" lang="en-US" altLang="ja-JP" sz="1600" b="0" dirty="0">
                <a:latin typeface="Arial" pitchFamily="34" charset="0"/>
              </a:rPr>
              <a:t>Small and Medium Enterprise Management Consultant</a:t>
            </a:r>
          </a:p>
          <a:p>
            <a:pPr algn="r" eaLnBrk="0" hangingPunct="0"/>
            <a:r>
              <a:rPr kumimoji="0" lang="en-US" altLang="ja-JP" sz="1600" b="0" dirty="0">
                <a:latin typeface="Arial" pitchFamily="34" charset="0"/>
              </a:rPr>
              <a:t>takaaki.mitsuhashi@jcom.home.ne.jp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1905000"/>
            <a:ext cx="9144000" cy="1981200"/>
          </a:xfrm>
        </p:spPr>
        <p:txBody>
          <a:bodyPr/>
          <a:lstStyle/>
          <a:p>
            <a:r>
              <a:rPr lang="ja-JP" altLang="en-US" sz="2400" b="1" dirty="0" smtClean="0"/>
              <a:t>護国ゼミナール １１月</a:t>
            </a:r>
            <a:r>
              <a:rPr lang="en-US" altLang="ja-JP" sz="2800" b="1" dirty="0" smtClean="0"/>
              <a:t/>
            </a:r>
            <a:br>
              <a:rPr lang="en-US" altLang="ja-JP" sz="2800" b="1" dirty="0" smtClean="0"/>
            </a:br>
            <a:r>
              <a:rPr lang="ja-JP" altLang="en-US" sz="3200" b="1" dirty="0" smtClean="0"/>
              <a:t>「これからの日本を考える」</a:t>
            </a:r>
            <a:endParaRPr lang="en-US" altLang="ja-JP" sz="3200" dirty="0">
              <a:solidFill>
                <a:schemeClr val="tx1"/>
              </a:solidFill>
              <a:latin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4DD1-E540-4C8B-8B8E-F0F281DB80F5}" type="slidenum">
              <a:rPr lang="en-US" altLang="ja-JP"/>
              <a:pPr/>
              <a:t>10</a:t>
            </a:fld>
            <a:endParaRPr lang="en-US" altLang="ja-JP"/>
          </a:p>
        </p:txBody>
      </p:sp>
      <p:sp>
        <p:nvSpPr>
          <p:cNvPr id="3328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304800"/>
            <a:ext cx="7772400" cy="609600"/>
          </a:xfrm>
        </p:spPr>
        <p:txBody>
          <a:bodyPr/>
          <a:lstStyle/>
          <a:p>
            <a:pPr algn="l"/>
            <a:r>
              <a:rPr lang="ja-JP" altLang="en-US" sz="3200"/>
              <a:t>名目ＧＤＰと政府の税収　</a:t>
            </a:r>
            <a:r>
              <a:rPr lang="ja-JP" altLang="en-US" sz="2000"/>
              <a:t>（単位：十億円）</a:t>
            </a:r>
          </a:p>
        </p:txBody>
      </p:sp>
      <p:graphicFrame>
        <p:nvGraphicFramePr>
          <p:cNvPr id="332804" name="Object 4"/>
          <p:cNvGraphicFramePr>
            <a:graphicFrameLocks noChangeAspect="1"/>
          </p:cNvGraphicFramePr>
          <p:nvPr/>
        </p:nvGraphicFramePr>
        <p:xfrm>
          <a:off x="0" y="1211263"/>
          <a:ext cx="9144000" cy="5037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810" name="ワークシート" r:id="rId3" imgW="8144280" imgH="4486545" progId="Excel.Sheet.12">
                  <p:embed/>
                </p:oleObj>
              </mc:Choice>
              <mc:Fallback>
                <p:oleObj name="ワークシート" r:id="rId3" imgW="8144280" imgH="4486545" progId="Excel.Sheet.1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211263"/>
                        <a:ext cx="9144000" cy="5037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2805" name="Text Box 5"/>
          <p:cNvSpPr txBox="1">
            <a:spLocks noChangeArrowheads="1"/>
          </p:cNvSpPr>
          <p:nvPr/>
        </p:nvSpPr>
        <p:spPr bwMode="auto">
          <a:xfrm>
            <a:off x="0" y="6253163"/>
            <a:ext cx="15811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0"/>
              <a:t>出典：内閣府、財務省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10A70-1639-44A9-852E-945D98FB9B2D}" type="slidenum">
              <a:rPr lang="en-US" altLang="ja-JP"/>
              <a:pPr/>
              <a:t>11</a:t>
            </a:fld>
            <a:endParaRPr lang="en-US" altLang="ja-JP"/>
          </a:p>
        </p:txBody>
      </p:sp>
      <p:sp>
        <p:nvSpPr>
          <p:cNvPr id="3317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304800"/>
            <a:ext cx="7772400" cy="609600"/>
          </a:xfrm>
        </p:spPr>
        <p:txBody>
          <a:bodyPr/>
          <a:lstStyle/>
          <a:p>
            <a:pPr algn="l"/>
            <a:r>
              <a:rPr lang="ja-JP" altLang="en-US" sz="3200">
                <a:solidFill>
                  <a:schemeClr val="tx1"/>
                </a:solidFill>
                <a:latin typeface="ＭＳ Ｐゴシック" pitchFamily="50" charset="-128"/>
              </a:rPr>
              <a:t>バブル崩壊の意味と意義</a:t>
            </a:r>
            <a:endParaRPr lang="ja-JP" altLang="en-US" sz="3200"/>
          </a:p>
        </p:txBody>
      </p:sp>
      <p:sp>
        <p:nvSpPr>
          <p:cNvPr id="331779" name="Line 3"/>
          <p:cNvSpPr>
            <a:spLocks noChangeShapeType="1"/>
          </p:cNvSpPr>
          <p:nvPr/>
        </p:nvSpPr>
        <p:spPr bwMode="auto">
          <a:xfrm>
            <a:off x="762000" y="4038600"/>
            <a:ext cx="2667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1780" name="Line 4"/>
          <p:cNvSpPr>
            <a:spLocks noChangeShapeType="1"/>
          </p:cNvSpPr>
          <p:nvPr/>
        </p:nvSpPr>
        <p:spPr bwMode="auto">
          <a:xfrm>
            <a:off x="5715000" y="4038600"/>
            <a:ext cx="2667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1781" name="Line 5"/>
          <p:cNvSpPr>
            <a:spLocks noChangeShapeType="1"/>
          </p:cNvSpPr>
          <p:nvPr/>
        </p:nvSpPr>
        <p:spPr bwMode="auto">
          <a:xfrm flipV="1">
            <a:off x="3429000" y="1905000"/>
            <a:ext cx="1143000" cy="2133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1782" name="Line 6"/>
          <p:cNvSpPr>
            <a:spLocks noChangeShapeType="1"/>
          </p:cNvSpPr>
          <p:nvPr/>
        </p:nvSpPr>
        <p:spPr bwMode="auto">
          <a:xfrm flipH="1" flipV="1">
            <a:off x="4572000" y="1905000"/>
            <a:ext cx="1143000" cy="2133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1783" name="Line 7"/>
          <p:cNvSpPr>
            <a:spLocks noChangeShapeType="1"/>
          </p:cNvSpPr>
          <p:nvPr/>
        </p:nvSpPr>
        <p:spPr bwMode="auto">
          <a:xfrm>
            <a:off x="4572000" y="1905000"/>
            <a:ext cx="0" cy="419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1784" name="Line 8"/>
          <p:cNvSpPr>
            <a:spLocks noChangeShapeType="1"/>
          </p:cNvSpPr>
          <p:nvPr/>
        </p:nvSpPr>
        <p:spPr bwMode="auto">
          <a:xfrm>
            <a:off x="3276600" y="1371600"/>
            <a:ext cx="2667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1785" name="Line 9"/>
          <p:cNvSpPr>
            <a:spLocks noChangeShapeType="1"/>
          </p:cNvSpPr>
          <p:nvPr/>
        </p:nvSpPr>
        <p:spPr bwMode="auto">
          <a:xfrm flipV="1">
            <a:off x="4572000" y="5181600"/>
            <a:ext cx="3810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1786" name="Line 10"/>
          <p:cNvSpPr>
            <a:spLocks noChangeShapeType="1"/>
          </p:cNvSpPr>
          <p:nvPr/>
        </p:nvSpPr>
        <p:spPr bwMode="auto">
          <a:xfrm flipV="1">
            <a:off x="762000" y="5181600"/>
            <a:ext cx="3810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1787" name="AutoShape 11"/>
          <p:cNvSpPr>
            <a:spLocks noChangeArrowheads="1"/>
          </p:cNvSpPr>
          <p:nvPr/>
        </p:nvSpPr>
        <p:spPr bwMode="auto">
          <a:xfrm>
            <a:off x="762000" y="1981200"/>
            <a:ext cx="2514600" cy="10668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sz="1800" b="0"/>
              <a:t>企業の投資効率がよく、</a:t>
            </a:r>
          </a:p>
          <a:p>
            <a:r>
              <a:rPr lang="ja-JP" altLang="en-US" sz="1800" b="0"/>
              <a:t>設備投資や個人の消費</a:t>
            </a:r>
          </a:p>
          <a:p>
            <a:r>
              <a:rPr lang="ja-JP" altLang="en-US" sz="1800" b="0"/>
              <a:t>が活発になる。</a:t>
            </a:r>
          </a:p>
        </p:txBody>
      </p:sp>
      <p:sp>
        <p:nvSpPr>
          <p:cNvPr id="331788" name="AutoShape 12"/>
          <p:cNvSpPr>
            <a:spLocks noChangeArrowheads="1"/>
          </p:cNvSpPr>
          <p:nvPr/>
        </p:nvSpPr>
        <p:spPr bwMode="auto">
          <a:xfrm>
            <a:off x="6096000" y="1905000"/>
            <a:ext cx="2514600" cy="15240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sz="1400" b="0"/>
              <a:t>企業の投資効率が悪く、設備</a:t>
            </a:r>
          </a:p>
          <a:p>
            <a:r>
              <a:rPr lang="ja-JP" altLang="en-US" sz="1400" b="0"/>
              <a:t>投資を減らし借金返済に走る。</a:t>
            </a:r>
          </a:p>
          <a:p>
            <a:r>
              <a:rPr lang="ja-JP" altLang="en-US" sz="1400" b="0"/>
              <a:t>消費者も同様の行動を採る。</a:t>
            </a:r>
          </a:p>
          <a:p>
            <a:r>
              <a:rPr lang="ja-JP" altLang="en-US" sz="1400" b="0"/>
              <a:t>政府が企業や個人の代わりに</a:t>
            </a:r>
          </a:p>
          <a:p>
            <a:r>
              <a:rPr lang="ja-JP" altLang="en-US" sz="1400" b="0"/>
              <a:t>借金して財政出動しなければ</a:t>
            </a:r>
          </a:p>
          <a:p>
            <a:r>
              <a:rPr lang="ja-JP" altLang="en-US" sz="1400" b="0"/>
              <a:t>ならない。</a:t>
            </a:r>
          </a:p>
        </p:txBody>
      </p:sp>
      <p:sp>
        <p:nvSpPr>
          <p:cNvPr id="331789" name="Line 13"/>
          <p:cNvSpPr>
            <a:spLocks noChangeShapeType="1"/>
          </p:cNvSpPr>
          <p:nvPr/>
        </p:nvSpPr>
        <p:spPr bwMode="auto">
          <a:xfrm>
            <a:off x="1905000" y="31242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1790" name="Line 14"/>
          <p:cNvSpPr>
            <a:spLocks noChangeShapeType="1"/>
          </p:cNvSpPr>
          <p:nvPr/>
        </p:nvSpPr>
        <p:spPr bwMode="auto">
          <a:xfrm>
            <a:off x="1981200" y="31242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1791" name="Rectangle 15"/>
          <p:cNvSpPr>
            <a:spLocks noChangeArrowheads="1"/>
          </p:cNvSpPr>
          <p:nvPr/>
        </p:nvSpPr>
        <p:spPr bwMode="auto">
          <a:xfrm>
            <a:off x="457200" y="3429000"/>
            <a:ext cx="2974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600"/>
              <a:t>企業や個人が銀行から借金する</a:t>
            </a:r>
          </a:p>
        </p:txBody>
      </p:sp>
      <p:sp>
        <p:nvSpPr>
          <p:cNvPr id="331792" name="Rectangle 16"/>
          <p:cNvSpPr>
            <a:spLocks noChangeArrowheads="1"/>
          </p:cNvSpPr>
          <p:nvPr/>
        </p:nvSpPr>
        <p:spPr bwMode="auto">
          <a:xfrm>
            <a:off x="3886200" y="1371600"/>
            <a:ext cx="2286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400" b="0"/>
              <a:t>時間の進む方向</a:t>
            </a:r>
          </a:p>
        </p:txBody>
      </p:sp>
      <p:sp>
        <p:nvSpPr>
          <p:cNvPr id="331793" name="Text Box 17"/>
          <p:cNvSpPr txBox="1">
            <a:spLocks noChangeArrowheads="1"/>
          </p:cNvSpPr>
          <p:nvPr/>
        </p:nvSpPr>
        <p:spPr bwMode="auto">
          <a:xfrm rot="1492806">
            <a:off x="3814763" y="2514600"/>
            <a:ext cx="458787" cy="179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r>
              <a:rPr lang="ja-JP" altLang="en-US" sz="1800"/>
              <a:t>バブル経済の発生</a:t>
            </a:r>
          </a:p>
        </p:txBody>
      </p:sp>
      <p:sp>
        <p:nvSpPr>
          <p:cNvPr id="331794" name="Text Box 18"/>
          <p:cNvSpPr txBox="1">
            <a:spLocks noChangeArrowheads="1"/>
          </p:cNvSpPr>
          <p:nvPr/>
        </p:nvSpPr>
        <p:spPr bwMode="auto">
          <a:xfrm rot="-1712635">
            <a:off x="4876800" y="2501900"/>
            <a:ext cx="458788" cy="179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r>
              <a:rPr lang="ja-JP" altLang="en-US" sz="1800"/>
              <a:t>バブル経済の崩壊</a:t>
            </a:r>
          </a:p>
        </p:txBody>
      </p:sp>
      <p:sp>
        <p:nvSpPr>
          <p:cNvPr id="331795" name="Rectangle 19"/>
          <p:cNvSpPr>
            <a:spLocks noChangeArrowheads="1"/>
          </p:cNvSpPr>
          <p:nvPr/>
        </p:nvSpPr>
        <p:spPr bwMode="auto">
          <a:xfrm>
            <a:off x="1600200" y="4222750"/>
            <a:ext cx="881063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600"/>
              <a:t>インフレ</a:t>
            </a:r>
          </a:p>
        </p:txBody>
      </p:sp>
      <p:sp>
        <p:nvSpPr>
          <p:cNvPr id="331796" name="Rectangle 20"/>
          <p:cNvSpPr>
            <a:spLocks noChangeArrowheads="1"/>
          </p:cNvSpPr>
          <p:nvPr/>
        </p:nvSpPr>
        <p:spPr bwMode="auto">
          <a:xfrm>
            <a:off x="6400800" y="4222750"/>
            <a:ext cx="733425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600"/>
              <a:t>デフレ</a:t>
            </a:r>
          </a:p>
        </p:txBody>
      </p:sp>
      <p:sp>
        <p:nvSpPr>
          <p:cNvPr id="331797" name="Rectangle 21"/>
          <p:cNvSpPr>
            <a:spLocks noChangeArrowheads="1"/>
          </p:cNvSpPr>
          <p:nvPr/>
        </p:nvSpPr>
        <p:spPr bwMode="auto">
          <a:xfrm>
            <a:off x="1219200" y="4724400"/>
            <a:ext cx="18224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600"/>
              <a:t>主役＝市場の役割</a:t>
            </a:r>
          </a:p>
        </p:txBody>
      </p:sp>
      <p:sp>
        <p:nvSpPr>
          <p:cNvPr id="331798" name="Rectangle 22"/>
          <p:cNvSpPr>
            <a:spLocks noChangeArrowheads="1"/>
          </p:cNvSpPr>
          <p:nvPr/>
        </p:nvSpPr>
        <p:spPr bwMode="auto">
          <a:xfrm>
            <a:off x="5943600" y="4724400"/>
            <a:ext cx="18224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600"/>
              <a:t>主役＝国家の役割</a:t>
            </a:r>
          </a:p>
        </p:txBody>
      </p:sp>
      <p:sp>
        <p:nvSpPr>
          <p:cNvPr id="331799" name="AutoShape 23"/>
          <p:cNvSpPr>
            <a:spLocks noChangeArrowheads="1"/>
          </p:cNvSpPr>
          <p:nvPr/>
        </p:nvSpPr>
        <p:spPr bwMode="auto">
          <a:xfrm>
            <a:off x="1447800" y="5372100"/>
            <a:ext cx="1524000" cy="3810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200" b="0"/>
              <a:t>経済成長する時期</a:t>
            </a:r>
          </a:p>
        </p:txBody>
      </p:sp>
      <p:sp>
        <p:nvSpPr>
          <p:cNvPr id="331800" name="AutoShape 24"/>
          <p:cNvSpPr>
            <a:spLocks noChangeArrowheads="1"/>
          </p:cNvSpPr>
          <p:nvPr/>
        </p:nvSpPr>
        <p:spPr bwMode="auto">
          <a:xfrm>
            <a:off x="5715000" y="5334000"/>
            <a:ext cx="22860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200" b="0"/>
              <a:t>次の経済成長のための</a:t>
            </a:r>
          </a:p>
          <a:p>
            <a:pPr algn="ctr"/>
            <a:r>
              <a:rPr lang="ja-JP" altLang="en-US" sz="1200" b="0"/>
              <a:t>社会共通インフラを構築する時期</a:t>
            </a:r>
          </a:p>
        </p:txBody>
      </p:sp>
      <p:sp>
        <p:nvSpPr>
          <p:cNvPr id="331801" name="Rectangle 25"/>
          <p:cNvSpPr>
            <a:spLocks noChangeArrowheads="1"/>
          </p:cNvSpPr>
          <p:nvPr/>
        </p:nvSpPr>
        <p:spPr bwMode="auto">
          <a:xfrm>
            <a:off x="1600200" y="5981700"/>
            <a:ext cx="1209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600"/>
              <a:t>【</a:t>
            </a:r>
            <a:r>
              <a:rPr lang="ja-JP" altLang="en-US" sz="1600"/>
              <a:t>通常経済</a:t>
            </a:r>
            <a:r>
              <a:rPr lang="en-US" altLang="ja-JP" sz="1600"/>
              <a:t>】</a:t>
            </a:r>
          </a:p>
        </p:txBody>
      </p:sp>
      <p:sp>
        <p:nvSpPr>
          <p:cNvPr id="331802" name="Rectangle 26"/>
          <p:cNvSpPr>
            <a:spLocks noChangeArrowheads="1"/>
          </p:cNvSpPr>
          <p:nvPr/>
        </p:nvSpPr>
        <p:spPr bwMode="auto">
          <a:xfrm>
            <a:off x="6400800" y="5981700"/>
            <a:ext cx="1209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600"/>
              <a:t>【</a:t>
            </a:r>
            <a:r>
              <a:rPr lang="ja-JP" altLang="en-US" sz="1600"/>
              <a:t>恐慌経済</a:t>
            </a:r>
            <a:r>
              <a:rPr lang="en-US" altLang="ja-JP" sz="1600"/>
              <a:t>】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BF230-764F-4E5C-AFFC-5C928D59AEAC}" type="slidenum">
              <a:rPr lang="en-US" altLang="ja-JP"/>
              <a:pPr/>
              <a:t>12</a:t>
            </a:fld>
            <a:endParaRPr lang="en-US" altLang="ja-JP"/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304800"/>
            <a:ext cx="7772400" cy="609600"/>
          </a:xfrm>
        </p:spPr>
        <p:txBody>
          <a:bodyPr/>
          <a:lstStyle/>
          <a:p>
            <a:pPr algn="l"/>
            <a:r>
              <a:rPr lang="ja-JP" altLang="en-US" sz="3200"/>
              <a:t>日本の公共投資の推移（単位：十億円）</a:t>
            </a:r>
          </a:p>
        </p:txBody>
      </p:sp>
      <p:sp>
        <p:nvSpPr>
          <p:cNvPr id="311299" name="Rectangle 3"/>
          <p:cNvSpPr>
            <a:spLocks noChangeArrowheads="1"/>
          </p:cNvSpPr>
          <p:nvPr/>
        </p:nvSpPr>
        <p:spPr bwMode="auto">
          <a:xfrm>
            <a:off x="152400" y="6248400"/>
            <a:ext cx="1162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400" b="0"/>
              <a:t>出典：内閣府</a:t>
            </a:r>
          </a:p>
        </p:txBody>
      </p:sp>
      <p:graphicFrame>
        <p:nvGraphicFramePr>
          <p:cNvPr id="311300" name="Object 4"/>
          <p:cNvGraphicFramePr>
            <a:graphicFrameLocks noChangeAspect="1"/>
          </p:cNvGraphicFramePr>
          <p:nvPr/>
        </p:nvGraphicFramePr>
        <p:xfrm>
          <a:off x="0" y="990600"/>
          <a:ext cx="9144000" cy="525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05" name="ワークシート" r:id="rId3" imgW="6820200" imgH="3524430" progId="Excel.Sheet.12">
                  <p:embed/>
                </p:oleObj>
              </mc:Choice>
              <mc:Fallback>
                <p:oleObj name="ワークシート" r:id="rId3" imgW="6820200" imgH="3524430" progId="Excel.Sheet.1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990600"/>
                        <a:ext cx="9144000" cy="525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F3036-AEA9-436F-933E-66DFCD399008}" type="slidenum">
              <a:rPr lang="en-US" altLang="ja-JP"/>
              <a:pPr/>
              <a:t>13</a:t>
            </a:fld>
            <a:endParaRPr lang="en-US" altLang="ja-JP"/>
          </a:p>
        </p:txBody>
      </p:sp>
      <p:graphicFrame>
        <p:nvGraphicFramePr>
          <p:cNvPr id="315394" name="Object 2"/>
          <p:cNvGraphicFramePr>
            <a:graphicFrameLocks noChangeAspect="1"/>
          </p:cNvGraphicFramePr>
          <p:nvPr/>
        </p:nvGraphicFramePr>
        <p:xfrm>
          <a:off x="0" y="1168400"/>
          <a:ext cx="9144000" cy="515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01" name="ワークシート" r:id="rId3" imgW="6858270" imgH="3867330" progId="Excel.Sheet.12">
                  <p:embed/>
                </p:oleObj>
              </mc:Choice>
              <mc:Fallback>
                <p:oleObj name="ワークシート" r:id="rId3" imgW="6858270" imgH="3867330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168400"/>
                        <a:ext cx="9144000" cy="515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539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304800"/>
            <a:ext cx="7772400" cy="609600"/>
          </a:xfrm>
        </p:spPr>
        <p:txBody>
          <a:bodyPr/>
          <a:lstStyle/>
          <a:p>
            <a:pPr algn="l"/>
            <a:r>
              <a:rPr lang="ja-JP" altLang="en-US" sz="3200"/>
              <a:t>日本の国債種別発行残高　</a:t>
            </a:r>
            <a:r>
              <a:rPr lang="ja-JP" altLang="en-US" sz="2400"/>
              <a:t>（単位：億円）</a:t>
            </a:r>
          </a:p>
        </p:txBody>
      </p:sp>
      <p:sp>
        <p:nvSpPr>
          <p:cNvPr id="315396" name="Text Box 4"/>
          <p:cNvSpPr txBox="1">
            <a:spLocks noChangeArrowheads="1"/>
          </p:cNvSpPr>
          <p:nvPr/>
        </p:nvSpPr>
        <p:spPr bwMode="auto">
          <a:xfrm>
            <a:off x="0" y="6324600"/>
            <a:ext cx="10223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0"/>
              <a:t>出典：財務省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6936-480A-4486-90A7-DC002DED236E}" type="slidenum">
              <a:rPr lang="en-US" altLang="ja-JP"/>
              <a:pPr/>
              <a:t>14</a:t>
            </a:fld>
            <a:endParaRPr lang="en-US" altLang="ja-JP"/>
          </a:p>
        </p:txBody>
      </p:sp>
      <p:sp>
        <p:nvSpPr>
          <p:cNvPr id="3328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8600"/>
            <a:ext cx="8964488" cy="762000"/>
          </a:xfrm>
        </p:spPr>
        <p:txBody>
          <a:bodyPr/>
          <a:lstStyle/>
          <a:p>
            <a:pPr algn="l"/>
            <a:r>
              <a:rPr lang="ja-JP" altLang="en-US" sz="3200" dirty="0"/>
              <a:t>政府の支出（有効需要）を分解する</a:t>
            </a:r>
            <a:r>
              <a:rPr lang="ja-JP" altLang="en-US" sz="2000" dirty="0"/>
              <a:t>（単位：十億円）</a:t>
            </a:r>
          </a:p>
        </p:txBody>
      </p:sp>
      <p:sp>
        <p:nvSpPr>
          <p:cNvPr id="332803" name="Text Box 3"/>
          <p:cNvSpPr txBox="1">
            <a:spLocks noChangeArrowheads="1"/>
          </p:cNvSpPr>
          <p:nvPr/>
        </p:nvSpPr>
        <p:spPr bwMode="auto">
          <a:xfrm>
            <a:off x="0" y="6507163"/>
            <a:ext cx="10223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0"/>
              <a:t>出典：内閣府</a:t>
            </a:r>
          </a:p>
        </p:txBody>
      </p:sp>
      <p:graphicFrame>
        <p:nvGraphicFramePr>
          <p:cNvPr id="332804" name="Object 4"/>
          <p:cNvGraphicFramePr>
            <a:graphicFrameLocks noChangeAspect="1"/>
          </p:cNvGraphicFramePr>
          <p:nvPr/>
        </p:nvGraphicFramePr>
        <p:xfrm>
          <a:off x="0" y="1066800"/>
          <a:ext cx="9144000" cy="5246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597" name="ワークシート" r:id="rId3" imgW="6524820" imgH="3743595" progId="Excel.Sheet.12">
                  <p:embed/>
                </p:oleObj>
              </mc:Choice>
              <mc:Fallback>
                <p:oleObj name="ワークシート" r:id="rId3" imgW="6524820" imgH="3743595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066800"/>
                        <a:ext cx="9144000" cy="5246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694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D3383-D829-4A0C-A1A1-B1EBB4DE3F4F}" type="slidenum">
              <a:rPr lang="en-US" altLang="ja-JP"/>
              <a:pPr/>
              <a:t>15</a:t>
            </a:fld>
            <a:endParaRPr lang="en-US" altLang="ja-JP"/>
          </a:p>
        </p:txBody>
      </p:sp>
      <p:sp>
        <p:nvSpPr>
          <p:cNvPr id="3338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8600"/>
            <a:ext cx="7772400" cy="762000"/>
          </a:xfrm>
        </p:spPr>
        <p:txBody>
          <a:bodyPr/>
          <a:lstStyle/>
          <a:p>
            <a:pPr algn="l"/>
            <a:r>
              <a:rPr lang="ja-JP" altLang="en-US" sz="3200"/>
              <a:t>政府最終消費支出を分解する</a:t>
            </a:r>
            <a:r>
              <a:rPr lang="ja-JP" altLang="en-US" sz="2000"/>
              <a:t>（単位：十億円）</a:t>
            </a:r>
          </a:p>
        </p:txBody>
      </p:sp>
      <p:sp>
        <p:nvSpPr>
          <p:cNvPr id="333827" name="Text Box 3"/>
          <p:cNvSpPr txBox="1">
            <a:spLocks noChangeArrowheads="1"/>
          </p:cNvSpPr>
          <p:nvPr/>
        </p:nvSpPr>
        <p:spPr bwMode="auto">
          <a:xfrm>
            <a:off x="0" y="6507163"/>
            <a:ext cx="10223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0"/>
              <a:t>出典：内閣府</a:t>
            </a:r>
          </a:p>
        </p:txBody>
      </p:sp>
      <p:graphicFrame>
        <p:nvGraphicFramePr>
          <p:cNvPr id="333828" name="Object 4"/>
          <p:cNvGraphicFramePr>
            <a:graphicFrameLocks noChangeAspect="1"/>
          </p:cNvGraphicFramePr>
          <p:nvPr/>
        </p:nvGraphicFramePr>
        <p:xfrm>
          <a:off x="0" y="990600"/>
          <a:ext cx="9144000" cy="548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621" name="ワークシート" r:id="rId3" imgW="6363090" imgH="3543570" progId="Excel.Sheet.12">
                  <p:embed/>
                </p:oleObj>
              </mc:Choice>
              <mc:Fallback>
                <p:oleObj name="ワークシート" r:id="rId3" imgW="6363090" imgH="3543570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990600"/>
                        <a:ext cx="9144000" cy="548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08396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62237-86A8-4B8B-8082-D1583D2F0472}" type="slidenum">
              <a:rPr lang="en-US" altLang="ja-JP"/>
              <a:pPr/>
              <a:t>16</a:t>
            </a:fld>
            <a:endParaRPr lang="en-US" altLang="ja-JP"/>
          </a:p>
        </p:txBody>
      </p:sp>
      <p:sp>
        <p:nvSpPr>
          <p:cNvPr id="233474" name="Text Box 2"/>
          <p:cNvSpPr txBox="1">
            <a:spLocks noChangeArrowheads="1"/>
          </p:cNvSpPr>
          <p:nvPr/>
        </p:nvSpPr>
        <p:spPr bwMode="auto">
          <a:xfrm>
            <a:off x="2498725" y="3016250"/>
            <a:ext cx="459581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800"/>
              <a:t>ご清聴ありがとうございました</a:t>
            </a:r>
          </a:p>
          <a:p>
            <a:pPr algn="ctr"/>
            <a:r>
              <a:rPr lang="ja-JP" altLang="en-US" sz="2800"/>
              <a:t>三橋貴明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616624"/>
          </a:xfrm>
        </p:spPr>
        <p:txBody>
          <a:bodyPr/>
          <a:lstStyle/>
          <a:p>
            <a:pPr marL="0" indent="0">
              <a:buNone/>
            </a:pPr>
            <a:r>
              <a:rPr lang="ja-JP" altLang="en-US" sz="2800" dirty="0" smtClean="0">
                <a:latin typeface="HGS行書体" pitchFamily="66" charset="-128"/>
                <a:ea typeface="HGS行書体" pitchFamily="66" charset="-128"/>
              </a:rPr>
              <a:t>　緊縮</a:t>
            </a:r>
            <a:r>
              <a:rPr lang="ja-JP" altLang="en-US" sz="2800" dirty="0">
                <a:latin typeface="HGS行書体" pitchFamily="66" charset="-128"/>
                <a:ea typeface="HGS行書体" pitchFamily="66" charset="-128"/>
              </a:rPr>
              <a:t>という問題を論ずるに当たっては、先</a:t>
            </a:r>
            <a:r>
              <a:rPr lang="ja-JP" altLang="en-US" sz="2800" dirty="0" err="1">
                <a:latin typeface="HGS行書体" pitchFamily="66" charset="-128"/>
                <a:ea typeface="HGS行書体" pitchFamily="66" charset="-128"/>
              </a:rPr>
              <a:t>づ</a:t>
            </a:r>
            <a:r>
              <a:rPr lang="ja-JP" altLang="en-US" sz="2800" dirty="0">
                <a:latin typeface="HGS行書体" pitchFamily="66" charset="-128"/>
                <a:ea typeface="HGS行書体" pitchFamily="66" charset="-128"/>
              </a:rPr>
              <a:t>国の経済と個人経済との区別を明らかにせねばならぬ。</a:t>
            </a:r>
            <a:br>
              <a:rPr lang="ja-JP" altLang="en-US" sz="2800" dirty="0">
                <a:latin typeface="HGS行書体" pitchFamily="66" charset="-128"/>
                <a:ea typeface="HGS行書体" pitchFamily="66" charset="-128"/>
              </a:rPr>
            </a:br>
            <a:r>
              <a:rPr lang="ja-JP" altLang="en-US" sz="2800" dirty="0">
                <a:latin typeface="HGS行書体" pitchFamily="66" charset="-128"/>
                <a:ea typeface="HGS行書体" pitchFamily="66" charset="-128"/>
              </a:rPr>
              <a:t>　例えばここに一年五万円の生活をする余力のある人が、倹約して三万円を以て生活し、あと二万円はこれを貯蓄する事とすれば、その人の個人経済は、毎年それだけ蓄財が増えて行って誠に結構な事であるが、これを国の経済の上から見る時は、その倹約に依って、これまでその人が消費しておった二万円だけは、どこかに物資の需要が減る訳であって、国家の生産力はそれだけ低下する事となる。ゆえに国の経済より見れば、五万円の生活をする余裕のある人には、それだけの生活をして貰った方がよいのである。</a:t>
            </a:r>
            <a:r>
              <a:rPr lang="ja-JP" altLang="en-US" sz="2000" dirty="0">
                <a:latin typeface="HGS行書体" pitchFamily="66" charset="-128"/>
                <a:ea typeface="HGS行書体" pitchFamily="66" charset="-128"/>
              </a:rPr>
              <a:t>（高橋是清：著「随想録」（中公クラシックス</a:t>
            </a:r>
            <a:r>
              <a:rPr lang="ja-JP" altLang="en-US" sz="2000" dirty="0" smtClean="0">
                <a:latin typeface="HGS行書体" pitchFamily="66" charset="-128"/>
                <a:ea typeface="HGS行書体" pitchFamily="66" charset="-128"/>
              </a:rPr>
              <a:t>）</a:t>
            </a:r>
            <a:endParaRPr kumimoji="1" lang="ja-JP" altLang="en-US" sz="2000" dirty="0">
              <a:latin typeface="HGS行書体" pitchFamily="66" charset="-128"/>
              <a:ea typeface="HGS行書体" pitchFamily="66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53CF-B0E9-46AD-802F-79AC3C29F412}" type="slidenum">
              <a:rPr lang="en-US" altLang="ja-JP" smtClean="0"/>
              <a:pPr/>
              <a:t>2</a:t>
            </a:fld>
            <a:endParaRPr lang="en-US" altLang="ja-JP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304800"/>
            <a:ext cx="7772400" cy="609600"/>
          </a:xfrm>
        </p:spPr>
        <p:txBody>
          <a:bodyPr/>
          <a:lstStyle/>
          <a:p>
            <a:pPr algn="l"/>
            <a:r>
              <a:rPr lang="ja-JP" altLang="en-US" sz="3200" dirty="0" smtClean="0"/>
              <a:t>高橋是清の言葉</a:t>
            </a:r>
            <a:endParaRPr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779470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B3DC0-CA23-4E39-A8E1-7918C0FE9AF8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3164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304800"/>
            <a:ext cx="7772400" cy="609600"/>
          </a:xfrm>
        </p:spPr>
        <p:txBody>
          <a:bodyPr/>
          <a:lstStyle/>
          <a:p>
            <a:pPr algn="l"/>
            <a:r>
              <a:rPr lang="ja-JP" altLang="en-US" sz="3200" dirty="0"/>
              <a:t>ＧＤＰこそが全ての源泉</a:t>
            </a:r>
          </a:p>
        </p:txBody>
      </p:sp>
      <p:sp>
        <p:nvSpPr>
          <p:cNvPr id="316419" name="Text Box 3"/>
          <p:cNvSpPr txBox="1">
            <a:spLocks noChangeArrowheads="1"/>
          </p:cNvSpPr>
          <p:nvPr/>
        </p:nvSpPr>
        <p:spPr bwMode="auto">
          <a:xfrm>
            <a:off x="2584450" y="4610100"/>
            <a:ext cx="3816350" cy="95250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b="0">
                <a:solidFill>
                  <a:schemeClr val="bg1"/>
                </a:solidFill>
              </a:rPr>
              <a:t>ＧＤＰ（所得）</a:t>
            </a:r>
          </a:p>
        </p:txBody>
      </p:sp>
      <p:pic>
        <p:nvPicPr>
          <p:cNvPr id="31642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705100"/>
            <a:ext cx="1446213" cy="906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6421" name="Rectangle 5"/>
          <p:cNvSpPr>
            <a:spLocks noChangeArrowheads="1"/>
          </p:cNvSpPr>
          <p:nvPr/>
        </p:nvSpPr>
        <p:spPr bwMode="auto">
          <a:xfrm>
            <a:off x="3962400" y="1981200"/>
            <a:ext cx="9969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200" b="0">
                <a:solidFill>
                  <a:schemeClr val="tx2"/>
                </a:solidFill>
              </a:rPr>
              <a:t>政府</a:t>
            </a:r>
          </a:p>
        </p:txBody>
      </p:sp>
      <p:sp>
        <p:nvSpPr>
          <p:cNvPr id="316422" name="Line 6"/>
          <p:cNvSpPr>
            <a:spLocks noChangeShapeType="1"/>
          </p:cNvSpPr>
          <p:nvPr/>
        </p:nvSpPr>
        <p:spPr bwMode="auto">
          <a:xfrm flipV="1">
            <a:off x="4768850" y="3633788"/>
            <a:ext cx="0" cy="914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6423" name="Rectangle 7"/>
          <p:cNvSpPr>
            <a:spLocks noChangeArrowheads="1"/>
          </p:cNvSpPr>
          <p:nvPr/>
        </p:nvSpPr>
        <p:spPr bwMode="auto">
          <a:xfrm>
            <a:off x="4845050" y="3733800"/>
            <a:ext cx="1530350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 b="0">
                <a:solidFill>
                  <a:schemeClr val="tx2"/>
                </a:solidFill>
              </a:rPr>
              <a:t>徴税</a:t>
            </a:r>
          </a:p>
          <a:p>
            <a:r>
              <a:rPr lang="ja-JP" altLang="en-US" sz="1800" b="0">
                <a:solidFill>
                  <a:schemeClr val="tx2"/>
                </a:solidFill>
              </a:rPr>
              <a:t>（政府の所得</a:t>
            </a:r>
            <a:r>
              <a:rPr lang="ja-JP" altLang="en-US" sz="1400" b="0">
                <a:solidFill>
                  <a:schemeClr val="tx2"/>
                </a:solidFill>
              </a:rPr>
              <a:t>）</a:t>
            </a:r>
          </a:p>
        </p:txBody>
      </p:sp>
      <p:sp>
        <p:nvSpPr>
          <p:cNvPr id="316424" name="Rectangle 8"/>
          <p:cNvSpPr>
            <a:spLocks noChangeArrowheads="1"/>
          </p:cNvSpPr>
          <p:nvPr/>
        </p:nvSpPr>
        <p:spPr bwMode="auto">
          <a:xfrm>
            <a:off x="457200" y="3429000"/>
            <a:ext cx="2085975" cy="588963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200" b="0">
                <a:solidFill>
                  <a:schemeClr val="bg1"/>
                </a:solidFill>
              </a:rPr>
              <a:t>　　貯蓄　　</a:t>
            </a:r>
          </a:p>
        </p:txBody>
      </p:sp>
      <p:sp>
        <p:nvSpPr>
          <p:cNvPr id="316425" name="Line 9"/>
          <p:cNvSpPr>
            <a:spLocks noChangeShapeType="1"/>
          </p:cNvSpPr>
          <p:nvPr/>
        </p:nvSpPr>
        <p:spPr bwMode="auto">
          <a:xfrm flipV="1">
            <a:off x="1371600" y="2895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6426" name="Line 10"/>
          <p:cNvSpPr>
            <a:spLocks noChangeShapeType="1"/>
          </p:cNvSpPr>
          <p:nvPr/>
        </p:nvSpPr>
        <p:spPr bwMode="auto">
          <a:xfrm>
            <a:off x="1371600" y="2895600"/>
            <a:ext cx="1981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6427" name="Rectangle 11"/>
          <p:cNvSpPr>
            <a:spLocks noChangeArrowheads="1"/>
          </p:cNvSpPr>
          <p:nvPr/>
        </p:nvSpPr>
        <p:spPr bwMode="auto">
          <a:xfrm>
            <a:off x="1143000" y="2438400"/>
            <a:ext cx="2317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 b="0">
                <a:solidFill>
                  <a:schemeClr val="tx2"/>
                </a:solidFill>
              </a:rPr>
              <a:t>借入（国債発行）</a:t>
            </a:r>
          </a:p>
        </p:txBody>
      </p:sp>
      <p:sp>
        <p:nvSpPr>
          <p:cNvPr id="316428" name="Line 12"/>
          <p:cNvSpPr>
            <a:spLocks noChangeShapeType="1"/>
          </p:cNvSpPr>
          <p:nvPr/>
        </p:nvSpPr>
        <p:spPr bwMode="auto">
          <a:xfrm>
            <a:off x="5334000" y="2895600"/>
            <a:ext cx="2209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6429" name="Rectangle 13"/>
          <p:cNvSpPr>
            <a:spLocks noChangeArrowheads="1"/>
          </p:cNvSpPr>
          <p:nvPr/>
        </p:nvSpPr>
        <p:spPr bwMode="auto">
          <a:xfrm>
            <a:off x="5334000" y="2057400"/>
            <a:ext cx="17081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400" b="0">
                <a:solidFill>
                  <a:schemeClr val="tx2"/>
                </a:solidFill>
              </a:rPr>
              <a:t>所得移転</a:t>
            </a:r>
          </a:p>
          <a:p>
            <a:pPr algn="ctr"/>
            <a:r>
              <a:rPr lang="ja-JP" altLang="en-US" sz="2000" b="0">
                <a:solidFill>
                  <a:schemeClr val="tx2"/>
                </a:solidFill>
              </a:rPr>
              <a:t>（社会保障等）</a:t>
            </a:r>
          </a:p>
        </p:txBody>
      </p:sp>
      <p:pic>
        <p:nvPicPr>
          <p:cNvPr id="316430" name="Picture 1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2681288"/>
            <a:ext cx="1447800" cy="900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6431" name="Rectangle 15"/>
          <p:cNvSpPr>
            <a:spLocks noChangeArrowheads="1"/>
          </p:cNvSpPr>
          <p:nvPr/>
        </p:nvSpPr>
        <p:spPr bwMode="auto">
          <a:xfrm>
            <a:off x="7391400" y="1828800"/>
            <a:ext cx="158115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3200" b="0">
                <a:solidFill>
                  <a:schemeClr val="tx2"/>
                </a:solidFill>
              </a:rPr>
              <a:t>国民</a:t>
            </a:r>
          </a:p>
          <a:p>
            <a:pPr algn="ctr"/>
            <a:r>
              <a:rPr lang="ja-JP" altLang="en-US" sz="2000" b="0">
                <a:solidFill>
                  <a:schemeClr val="tx2"/>
                </a:solidFill>
              </a:rPr>
              <a:t>（企業・家計）</a:t>
            </a:r>
          </a:p>
        </p:txBody>
      </p:sp>
      <p:sp>
        <p:nvSpPr>
          <p:cNvPr id="316432" name="Line 16"/>
          <p:cNvSpPr>
            <a:spLocks noChangeShapeType="1"/>
          </p:cNvSpPr>
          <p:nvPr/>
        </p:nvSpPr>
        <p:spPr bwMode="auto">
          <a:xfrm>
            <a:off x="8153400" y="3733800"/>
            <a:ext cx="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6433" name="Line 17"/>
          <p:cNvSpPr>
            <a:spLocks noChangeShapeType="1"/>
          </p:cNvSpPr>
          <p:nvPr/>
        </p:nvSpPr>
        <p:spPr bwMode="auto">
          <a:xfrm flipH="1">
            <a:off x="6477000" y="50292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6434" name="Rectangle 18"/>
          <p:cNvSpPr>
            <a:spLocks noChangeArrowheads="1"/>
          </p:cNvSpPr>
          <p:nvPr/>
        </p:nvSpPr>
        <p:spPr bwMode="auto">
          <a:xfrm>
            <a:off x="6508750" y="4968875"/>
            <a:ext cx="15811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400" b="0">
                <a:solidFill>
                  <a:schemeClr val="tx2"/>
                </a:solidFill>
              </a:rPr>
              <a:t>支出</a:t>
            </a:r>
          </a:p>
          <a:p>
            <a:pPr algn="ctr"/>
            <a:r>
              <a:rPr lang="ja-JP" altLang="en-US" sz="2000" b="0">
                <a:solidFill>
                  <a:schemeClr val="tx2"/>
                </a:solidFill>
              </a:rPr>
              <a:t>（消費・投資）</a:t>
            </a:r>
          </a:p>
        </p:txBody>
      </p:sp>
      <p:sp>
        <p:nvSpPr>
          <p:cNvPr id="316435" name="Line 19"/>
          <p:cNvSpPr>
            <a:spLocks noChangeShapeType="1"/>
          </p:cNvSpPr>
          <p:nvPr/>
        </p:nvSpPr>
        <p:spPr bwMode="auto">
          <a:xfrm flipV="1">
            <a:off x="838200" y="1219200"/>
            <a:ext cx="0" cy="2133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6436" name="Line 20"/>
          <p:cNvSpPr>
            <a:spLocks noChangeShapeType="1"/>
          </p:cNvSpPr>
          <p:nvPr/>
        </p:nvSpPr>
        <p:spPr bwMode="auto">
          <a:xfrm>
            <a:off x="838200" y="1219200"/>
            <a:ext cx="7162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6437" name="Line 21"/>
          <p:cNvSpPr>
            <a:spLocks noChangeShapeType="1"/>
          </p:cNvSpPr>
          <p:nvPr/>
        </p:nvSpPr>
        <p:spPr bwMode="auto">
          <a:xfrm>
            <a:off x="8001000" y="12192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6438" name="Rectangle 22"/>
          <p:cNvSpPr>
            <a:spLocks noChangeArrowheads="1"/>
          </p:cNvSpPr>
          <p:nvPr/>
        </p:nvSpPr>
        <p:spPr bwMode="auto">
          <a:xfrm>
            <a:off x="3276600" y="1295400"/>
            <a:ext cx="2862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 b="0">
                <a:solidFill>
                  <a:schemeClr val="tx2"/>
                </a:solidFill>
              </a:rPr>
              <a:t>借入（銀行融資など）</a:t>
            </a:r>
          </a:p>
        </p:txBody>
      </p:sp>
      <p:sp>
        <p:nvSpPr>
          <p:cNvPr id="316439" name="Line 23"/>
          <p:cNvSpPr>
            <a:spLocks noChangeShapeType="1"/>
          </p:cNvSpPr>
          <p:nvPr/>
        </p:nvSpPr>
        <p:spPr bwMode="auto">
          <a:xfrm>
            <a:off x="4114800" y="3609975"/>
            <a:ext cx="0" cy="962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6440" name="Rectangle 24"/>
          <p:cNvSpPr>
            <a:spLocks noChangeArrowheads="1"/>
          </p:cNvSpPr>
          <p:nvPr/>
        </p:nvSpPr>
        <p:spPr bwMode="auto">
          <a:xfrm>
            <a:off x="2667000" y="3733800"/>
            <a:ext cx="1441450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ja-JP" altLang="en-US" sz="2400" b="0">
                <a:solidFill>
                  <a:schemeClr val="tx2"/>
                </a:solidFill>
              </a:rPr>
              <a:t>支出</a:t>
            </a:r>
          </a:p>
          <a:p>
            <a:pPr algn="r"/>
            <a:r>
              <a:rPr lang="ja-JP" altLang="en-US" sz="1800" b="0">
                <a:solidFill>
                  <a:schemeClr val="tx2"/>
                </a:solidFill>
              </a:rPr>
              <a:t>（消費・投資）</a:t>
            </a:r>
          </a:p>
        </p:txBody>
      </p:sp>
      <p:sp>
        <p:nvSpPr>
          <p:cNvPr id="316441" name="Line 25"/>
          <p:cNvSpPr>
            <a:spLocks noChangeShapeType="1"/>
          </p:cNvSpPr>
          <p:nvPr/>
        </p:nvSpPr>
        <p:spPr bwMode="auto">
          <a:xfrm>
            <a:off x="8534400" y="3733800"/>
            <a:ext cx="0" cy="2438400"/>
          </a:xfrm>
          <a:prstGeom prst="line">
            <a:avLst/>
          </a:prstGeom>
          <a:noFill/>
          <a:ln w="5715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6442" name="Line 26"/>
          <p:cNvSpPr>
            <a:spLocks noChangeShapeType="1"/>
          </p:cNvSpPr>
          <p:nvPr/>
        </p:nvSpPr>
        <p:spPr bwMode="auto">
          <a:xfrm flipH="1">
            <a:off x="1295400" y="6172200"/>
            <a:ext cx="7239000" cy="0"/>
          </a:xfrm>
          <a:prstGeom prst="line">
            <a:avLst/>
          </a:prstGeom>
          <a:noFill/>
          <a:ln w="5715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6443" name="Line 27"/>
          <p:cNvSpPr>
            <a:spLocks noChangeShapeType="1"/>
          </p:cNvSpPr>
          <p:nvPr/>
        </p:nvSpPr>
        <p:spPr bwMode="auto">
          <a:xfrm flipV="1">
            <a:off x="1295400" y="4114800"/>
            <a:ext cx="0" cy="2057400"/>
          </a:xfrm>
          <a:prstGeom prst="line">
            <a:avLst/>
          </a:prstGeom>
          <a:noFill/>
          <a:ln w="57150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6444" name="Line 28"/>
          <p:cNvSpPr>
            <a:spLocks noChangeShapeType="1"/>
          </p:cNvSpPr>
          <p:nvPr/>
        </p:nvSpPr>
        <p:spPr bwMode="auto">
          <a:xfrm flipV="1">
            <a:off x="6400800" y="3581400"/>
            <a:ext cx="1066800" cy="914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6445" name="Rectangle 29"/>
          <p:cNvSpPr>
            <a:spLocks noChangeArrowheads="1"/>
          </p:cNvSpPr>
          <p:nvPr/>
        </p:nvSpPr>
        <p:spPr bwMode="auto">
          <a:xfrm>
            <a:off x="6400800" y="3810000"/>
            <a:ext cx="1463675" cy="406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000" b="0">
                <a:solidFill>
                  <a:schemeClr val="bg1"/>
                </a:solidFill>
              </a:rPr>
              <a:t>可処分所得</a:t>
            </a:r>
          </a:p>
        </p:txBody>
      </p:sp>
      <p:sp>
        <p:nvSpPr>
          <p:cNvPr id="316446" name="Rectangle 30"/>
          <p:cNvSpPr>
            <a:spLocks noChangeArrowheads="1"/>
          </p:cNvSpPr>
          <p:nvPr/>
        </p:nvSpPr>
        <p:spPr bwMode="auto">
          <a:xfrm>
            <a:off x="152400" y="6477000"/>
            <a:ext cx="36052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200" b="0"/>
              <a:t>※</a:t>
            </a:r>
            <a:r>
              <a:rPr lang="ja-JP" altLang="en-US" sz="1200" b="0"/>
              <a:t>政府の「徴税」は、国民の社会保険料支払いを含む</a:t>
            </a:r>
          </a:p>
        </p:txBody>
      </p:sp>
      <p:sp>
        <p:nvSpPr>
          <p:cNvPr id="316447" name="Rectangle 31"/>
          <p:cNvSpPr>
            <a:spLocks noChangeArrowheads="1"/>
          </p:cNvSpPr>
          <p:nvPr/>
        </p:nvSpPr>
        <p:spPr bwMode="auto">
          <a:xfrm>
            <a:off x="4495800" y="5791200"/>
            <a:ext cx="692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000" b="0">
                <a:solidFill>
                  <a:srgbClr val="FF0000"/>
                </a:solidFill>
              </a:rPr>
              <a:t>貯蓄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07192-F065-48D3-B9A7-EE3EE1B3134D}" type="slidenum">
              <a:rPr lang="en-US" altLang="ja-JP"/>
              <a:pPr/>
              <a:t>4</a:t>
            </a:fld>
            <a:endParaRPr lang="en-US" altLang="ja-JP"/>
          </a:p>
        </p:txBody>
      </p:sp>
      <p:sp>
        <p:nvSpPr>
          <p:cNvPr id="3184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304800"/>
            <a:ext cx="7772400" cy="609600"/>
          </a:xfrm>
        </p:spPr>
        <p:txBody>
          <a:bodyPr/>
          <a:lstStyle/>
          <a:p>
            <a:pPr algn="l"/>
            <a:r>
              <a:rPr lang="ja-JP" altLang="en-US" sz="3200"/>
              <a:t>日本の政府、企業、家計の負債総額推移</a:t>
            </a:r>
          </a:p>
        </p:txBody>
      </p:sp>
      <p:sp>
        <p:nvSpPr>
          <p:cNvPr id="318467" name="Text Box 3"/>
          <p:cNvSpPr txBox="1">
            <a:spLocks noChangeArrowheads="1"/>
          </p:cNvSpPr>
          <p:nvPr/>
        </p:nvSpPr>
        <p:spPr bwMode="auto">
          <a:xfrm>
            <a:off x="0" y="6354763"/>
            <a:ext cx="11747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0"/>
              <a:t>出典：日本銀行</a:t>
            </a:r>
          </a:p>
        </p:txBody>
      </p:sp>
      <p:graphicFrame>
        <p:nvGraphicFramePr>
          <p:cNvPr id="318468" name="Object 4"/>
          <p:cNvGraphicFramePr>
            <a:graphicFrameLocks noChangeAspect="1"/>
          </p:cNvGraphicFramePr>
          <p:nvPr/>
        </p:nvGraphicFramePr>
        <p:xfrm>
          <a:off x="0" y="1509713"/>
          <a:ext cx="9144000" cy="484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44" name="ワークシート" r:id="rId3" imgW="7010550" imgH="3715020" progId="Excel.Sheet.12">
                  <p:embed/>
                </p:oleObj>
              </mc:Choice>
              <mc:Fallback>
                <p:oleObj name="ワークシート" r:id="rId3" imgW="7010550" imgH="3715020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509713"/>
                        <a:ext cx="9144000" cy="484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8469" name="Text Box 5"/>
          <p:cNvSpPr txBox="1">
            <a:spLocks noChangeArrowheads="1"/>
          </p:cNvSpPr>
          <p:nvPr/>
        </p:nvSpPr>
        <p:spPr bwMode="auto">
          <a:xfrm>
            <a:off x="146050" y="1143000"/>
            <a:ext cx="80835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400" b="0"/>
              <a:t>日本の非金融法人企業（一般企業）、一般政府、家計の負債総額（株式・出資金を除く）の推移　単位：億円</a:t>
            </a:r>
          </a:p>
        </p:txBody>
      </p:sp>
    </p:spTree>
    <p:extLst>
      <p:ext uri="{BB962C8B-B14F-4D97-AF65-F5344CB8AC3E}">
        <p14:creationId xmlns:p14="http://schemas.microsoft.com/office/powerpoint/2010/main" val="241292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5126-2ABD-40F3-91CE-15F3CDD94428}" type="slidenum">
              <a:rPr lang="en-US" altLang="ja-JP"/>
              <a:pPr/>
              <a:t>5</a:t>
            </a:fld>
            <a:endParaRPr lang="en-US" altLang="ja-JP"/>
          </a:p>
        </p:txBody>
      </p:sp>
      <p:sp>
        <p:nvSpPr>
          <p:cNvPr id="3307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304800"/>
            <a:ext cx="7772400" cy="609600"/>
          </a:xfrm>
        </p:spPr>
        <p:txBody>
          <a:bodyPr/>
          <a:lstStyle/>
          <a:p>
            <a:pPr algn="l"/>
            <a:r>
              <a:rPr lang="ja-JP" altLang="en-US" sz="3200"/>
              <a:t>日本の長期金利（長期）</a:t>
            </a:r>
          </a:p>
        </p:txBody>
      </p:sp>
      <p:sp>
        <p:nvSpPr>
          <p:cNvPr id="330755" name="Text Box 3"/>
          <p:cNvSpPr txBox="1">
            <a:spLocks noChangeArrowheads="1"/>
          </p:cNvSpPr>
          <p:nvPr/>
        </p:nvSpPr>
        <p:spPr bwMode="auto">
          <a:xfrm>
            <a:off x="195263" y="1062038"/>
            <a:ext cx="5175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800" b="0"/>
              <a:t>新規発行十年物国債金利（長期金利）、他　単位：％</a:t>
            </a:r>
          </a:p>
        </p:txBody>
      </p:sp>
      <p:sp>
        <p:nvSpPr>
          <p:cNvPr id="330756" name="Text Box 4"/>
          <p:cNvSpPr txBox="1">
            <a:spLocks noChangeArrowheads="1"/>
          </p:cNvSpPr>
          <p:nvPr/>
        </p:nvSpPr>
        <p:spPr bwMode="auto">
          <a:xfrm>
            <a:off x="0" y="6507163"/>
            <a:ext cx="1733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0"/>
              <a:t>出典：日本銀行、外務省</a:t>
            </a:r>
          </a:p>
        </p:txBody>
      </p:sp>
      <p:graphicFrame>
        <p:nvGraphicFramePr>
          <p:cNvPr id="330757" name="Object 5"/>
          <p:cNvGraphicFramePr>
            <a:graphicFrameLocks noChangeAspect="1"/>
          </p:cNvGraphicFramePr>
          <p:nvPr/>
        </p:nvGraphicFramePr>
        <p:xfrm>
          <a:off x="0" y="1447800"/>
          <a:ext cx="9144000" cy="5138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762" name="Worksheet" r:id="rId3" imgW="7372620" imgH="4143645" progId="Excel.Sheet.8">
                  <p:embed/>
                </p:oleObj>
              </mc:Choice>
              <mc:Fallback>
                <p:oleObj name="Worksheet" r:id="rId3" imgW="7372620" imgH="4143645" progId="Excel.Shee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447800"/>
                        <a:ext cx="9144000" cy="5138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2BA0F-08A1-44E4-B330-522B7F1C6B3B}" type="slidenum">
              <a:rPr lang="en-US" altLang="ja-JP"/>
              <a:pPr/>
              <a:t>6</a:t>
            </a:fld>
            <a:endParaRPr lang="en-US" altLang="ja-JP"/>
          </a:p>
        </p:txBody>
      </p:sp>
      <p:sp>
        <p:nvSpPr>
          <p:cNvPr id="3471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algn="l"/>
            <a:r>
              <a:rPr lang="ja-JP" altLang="en-US" sz="3200"/>
              <a:t>増えない投資</a:t>
            </a:r>
            <a:endParaRPr lang="ja-JP" altLang="en-US" sz="2000"/>
          </a:p>
        </p:txBody>
      </p:sp>
      <p:sp>
        <p:nvSpPr>
          <p:cNvPr id="347142" name="Text Box 6"/>
          <p:cNvSpPr txBox="1">
            <a:spLocks noChangeArrowheads="1"/>
          </p:cNvSpPr>
          <p:nvPr/>
        </p:nvSpPr>
        <p:spPr bwMode="auto">
          <a:xfrm>
            <a:off x="0" y="6521450"/>
            <a:ext cx="1301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600" b="0"/>
              <a:t>出典：内閣府</a:t>
            </a:r>
          </a:p>
        </p:txBody>
      </p:sp>
      <p:graphicFrame>
        <p:nvGraphicFramePr>
          <p:cNvPr id="10" name="グラフ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1177424"/>
              </p:ext>
            </p:extLst>
          </p:nvPr>
        </p:nvGraphicFramePr>
        <p:xfrm>
          <a:off x="107504" y="1027034"/>
          <a:ext cx="8784976" cy="53542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AE2ED-BD87-441B-B412-ADC28DCFD3C3}" type="slidenum">
              <a:rPr lang="en-US" altLang="ja-JP"/>
              <a:pPr/>
              <a:t>7</a:t>
            </a:fld>
            <a:endParaRPr lang="en-US" altLang="ja-JP"/>
          </a:p>
        </p:txBody>
      </p:sp>
      <p:sp>
        <p:nvSpPr>
          <p:cNvPr id="3072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8600"/>
            <a:ext cx="7772400" cy="685800"/>
          </a:xfrm>
        </p:spPr>
        <p:txBody>
          <a:bodyPr/>
          <a:lstStyle/>
          <a:p>
            <a:pPr algn="l"/>
            <a:r>
              <a:rPr lang="ja-JP" altLang="en-US" sz="3200"/>
              <a:t>日本経済の真の問題</a:t>
            </a:r>
          </a:p>
        </p:txBody>
      </p:sp>
      <p:sp>
        <p:nvSpPr>
          <p:cNvPr id="307203" name="Text Box 3"/>
          <p:cNvSpPr txBox="1">
            <a:spLocks noChangeArrowheads="1"/>
          </p:cNvSpPr>
          <p:nvPr/>
        </p:nvSpPr>
        <p:spPr bwMode="auto">
          <a:xfrm>
            <a:off x="517525" y="1333500"/>
            <a:ext cx="623888" cy="51435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 algn="ctr"/>
            <a:r>
              <a:rPr lang="ja-JP" altLang="en-US" sz="2800">
                <a:solidFill>
                  <a:schemeClr val="bg1"/>
                </a:solidFill>
              </a:rPr>
              <a:t>本来の供給能力（潜在ＧＤＰ）</a:t>
            </a:r>
          </a:p>
        </p:txBody>
      </p:sp>
      <p:sp>
        <p:nvSpPr>
          <p:cNvPr id="307204" name="Text Box 4"/>
          <p:cNvSpPr txBox="1">
            <a:spLocks noChangeArrowheads="1"/>
          </p:cNvSpPr>
          <p:nvPr/>
        </p:nvSpPr>
        <p:spPr bwMode="auto">
          <a:xfrm>
            <a:off x="1584325" y="2057400"/>
            <a:ext cx="623888" cy="44196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 algn="ctr"/>
            <a:r>
              <a:rPr lang="ja-JP" altLang="en-US" sz="2800">
                <a:solidFill>
                  <a:schemeClr val="bg1"/>
                </a:solidFill>
              </a:rPr>
              <a:t>現実の需要（ＧＤＰ）</a:t>
            </a:r>
          </a:p>
        </p:txBody>
      </p:sp>
      <p:sp>
        <p:nvSpPr>
          <p:cNvPr id="307205" name="Line 5"/>
          <p:cNvSpPr>
            <a:spLocks noChangeShapeType="1"/>
          </p:cNvSpPr>
          <p:nvPr/>
        </p:nvSpPr>
        <p:spPr bwMode="auto">
          <a:xfrm>
            <a:off x="381000" y="6477000"/>
            <a:ext cx="419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206" name="Line 6"/>
          <p:cNvSpPr>
            <a:spLocks noChangeShapeType="1"/>
          </p:cNvSpPr>
          <p:nvPr/>
        </p:nvSpPr>
        <p:spPr bwMode="auto">
          <a:xfrm>
            <a:off x="1143000" y="2057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207" name="Line 7"/>
          <p:cNvSpPr>
            <a:spLocks noChangeShapeType="1"/>
          </p:cNvSpPr>
          <p:nvPr/>
        </p:nvSpPr>
        <p:spPr bwMode="auto">
          <a:xfrm>
            <a:off x="1143000" y="13335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208" name="Line 8"/>
          <p:cNvSpPr>
            <a:spLocks noChangeShapeType="1"/>
          </p:cNvSpPr>
          <p:nvPr/>
        </p:nvSpPr>
        <p:spPr bwMode="auto">
          <a:xfrm>
            <a:off x="1371600" y="1295400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209" name="Rectangle 9"/>
          <p:cNvSpPr>
            <a:spLocks noChangeArrowheads="1"/>
          </p:cNvSpPr>
          <p:nvPr/>
        </p:nvSpPr>
        <p:spPr bwMode="auto">
          <a:xfrm>
            <a:off x="1393825" y="1447800"/>
            <a:ext cx="2070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 i="1">
                <a:solidFill>
                  <a:srgbClr val="FF0000"/>
                </a:solidFill>
                <a:ea typeface="HGPｺﾞｼｯｸE" pitchFamily="50" charset="-128"/>
              </a:rPr>
              <a:t>デフレギャップ</a:t>
            </a:r>
          </a:p>
        </p:txBody>
      </p:sp>
      <p:sp>
        <p:nvSpPr>
          <p:cNvPr id="307210" name="Rectangle 10"/>
          <p:cNvSpPr>
            <a:spLocks noChangeArrowheads="1"/>
          </p:cNvSpPr>
          <p:nvPr/>
        </p:nvSpPr>
        <p:spPr bwMode="auto">
          <a:xfrm>
            <a:off x="3568700" y="1219200"/>
            <a:ext cx="2908300" cy="73977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400" b="0"/>
              <a:t>※</a:t>
            </a:r>
            <a:r>
              <a:rPr lang="ja-JP" altLang="en-US" sz="1400" b="0"/>
              <a:t>本来の供給能力を需要が下回り、</a:t>
            </a:r>
          </a:p>
          <a:p>
            <a:r>
              <a:rPr lang="ja-JP" altLang="en-US" sz="1400" b="0"/>
              <a:t>ＧＤＰが押さえつけられる現象を</a:t>
            </a:r>
          </a:p>
          <a:p>
            <a:r>
              <a:rPr lang="ja-JP" altLang="en-US" sz="1400" b="0"/>
              <a:t>デフレギャップと呼ぶ。</a:t>
            </a:r>
          </a:p>
        </p:txBody>
      </p:sp>
      <p:sp>
        <p:nvSpPr>
          <p:cNvPr id="307211" name="Line 11"/>
          <p:cNvSpPr>
            <a:spLocks noChangeShapeType="1"/>
          </p:cNvSpPr>
          <p:nvPr/>
        </p:nvSpPr>
        <p:spPr bwMode="auto">
          <a:xfrm>
            <a:off x="2209800" y="2057400"/>
            <a:ext cx="83820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212" name="Line 12"/>
          <p:cNvSpPr>
            <a:spLocks noChangeShapeType="1"/>
          </p:cNvSpPr>
          <p:nvPr/>
        </p:nvSpPr>
        <p:spPr bwMode="auto">
          <a:xfrm flipV="1">
            <a:off x="2286000" y="5715000"/>
            <a:ext cx="68580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213" name="Rectangle 13"/>
          <p:cNvSpPr>
            <a:spLocks noChangeArrowheads="1"/>
          </p:cNvSpPr>
          <p:nvPr/>
        </p:nvSpPr>
        <p:spPr bwMode="auto">
          <a:xfrm>
            <a:off x="2819400" y="2057400"/>
            <a:ext cx="26892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200" b="0">
                <a:latin typeface="ＭＳ Ｐゴシック" pitchFamily="50" charset="-128"/>
              </a:rPr>
              <a:t>2010</a:t>
            </a:r>
            <a:r>
              <a:rPr lang="ja-JP" altLang="en-US" sz="1200" b="0">
                <a:latin typeface="ＭＳ Ｐゴシック" pitchFamily="50" charset="-128"/>
              </a:rPr>
              <a:t>年の日本の名目</a:t>
            </a:r>
            <a:r>
              <a:rPr lang="en-US" altLang="ja-JP" sz="1200" b="0">
                <a:latin typeface="ＭＳ Ｐゴシック" pitchFamily="50" charset="-128"/>
              </a:rPr>
              <a:t>GDP</a:t>
            </a:r>
            <a:r>
              <a:rPr lang="ja-JP" altLang="en-US" sz="1200" b="0">
                <a:latin typeface="ＭＳ Ｐゴシック" pitchFamily="50" charset="-128"/>
              </a:rPr>
              <a:t>（単位：兆円）</a:t>
            </a:r>
          </a:p>
        </p:txBody>
      </p:sp>
      <p:sp>
        <p:nvSpPr>
          <p:cNvPr id="307214" name="Text Box 14"/>
          <p:cNvSpPr txBox="1">
            <a:spLocks noChangeArrowheads="1"/>
          </p:cNvSpPr>
          <p:nvPr/>
        </p:nvSpPr>
        <p:spPr bwMode="auto">
          <a:xfrm>
            <a:off x="0" y="6583363"/>
            <a:ext cx="10223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/>
              <a:t>出典：内閣府</a:t>
            </a:r>
          </a:p>
        </p:txBody>
      </p:sp>
      <p:graphicFrame>
        <p:nvGraphicFramePr>
          <p:cNvPr id="307215" name="Object 15"/>
          <p:cNvGraphicFramePr>
            <a:graphicFrameLocks noChangeAspect="1"/>
          </p:cNvGraphicFramePr>
          <p:nvPr/>
        </p:nvGraphicFramePr>
        <p:xfrm>
          <a:off x="2438400" y="2514600"/>
          <a:ext cx="6462713" cy="328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20" name="ワークシート" r:id="rId3" imgW="7896420" imgH="4019909" progId="Excel.Sheet.12">
                  <p:embed/>
                </p:oleObj>
              </mc:Choice>
              <mc:Fallback>
                <p:oleObj name="ワークシート" r:id="rId3" imgW="7896420" imgH="4019909" progId="Excel.Sheet.12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514600"/>
                        <a:ext cx="6462713" cy="328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C0277-439C-44F8-BAD9-2D8D7168AE6B}" type="slidenum">
              <a:rPr lang="en-US" altLang="ja-JP"/>
              <a:pPr/>
              <a:t>8</a:t>
            </a:fld>
            <a:endParaRPr lang="en-US" altLang="ja-JP"/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304800"/>
            <a:ext cx="7772400" cy="685800"/>
          </a:xfrm>
        </p:spPr>
        <p:txBody>
          <a:bodyPr/>
          <a:lstStyle/>
          <a:p>
            <a:pPr algn="l"/>
            <a:r>
              <a:rPr lang="ja-JP" altLang="en-US" sz="3200"/>
              <a:t>主要国消費者物価指数</a:t>
            </a:r>
          </a:p>
        </p:txBody>
      </p:sp>
      <p:sp>
        <p:nvSpPr>
          <p:cNvPr id="319492" name="Rectangle 4"/>
          <p:cNvSpPr>
            <a:spLocks noChangeArrowheads="1"/>
          </p:cNvSpPr>
          <p:nvPr/>
        </p:nvSpPr>
        <p:spPr bwMode="auto">
          <a:xfrm>
            <a:off x="0" y="6430963"/>
            <a:ext cx="10223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0"/>
              <a:t>出典：外務省</a:t>
            </a:r>
          </a:p>
        </p:txBody>
      </p:sp>
      <p:graphicFrame>
        <p:nvGraphicFramePr>
          <p:cNvPr id="319493" name="Object 5"/>
          <p:cNvGraphicFramePr>
            <a:graphicFrameLocks noChangeAspect="1"/>
          </p:cNvGraphicFramePr>
          <p:nvPr/>
        </p:nvGraphicFramePr>
        <p:xfrm>
          <a:off x="0" y="1143000"/>
          <a:ext cx="9144000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498" name="ワークシート" r:id="rId3" imgW="8125110" imgH="4277084" progId="Excel.Sheet.12">
                  <p:embed/>
                </p:oleObj>
              </mc:Choice>
              <mc:Fallback>
                <p:oleObj name="ワークシート" r:id="rId3" imgW="8125110" imgH="4277084" progId="Excel.Sheet.1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143000"/>
                        <a:ext cx="9144000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BC54E-5BB0-4A6F-AEDB-6A876C230829}" type="slidenum">
              <a:rPr lang="en-US" altLang="ja-JP"/>
              <a:pPr/>
              <a:t>9</a:t>
            </a:fld>
            <a:endParaRPr lang="en-US" altLang="ja-JP"/>
          </a:p>
        </p:txBody>
      </p:sp>
      <p:sp>
        <p:nvSpPr>
          <p:cNvPr id="3174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304800"/>
            <a:ext cx="7772400" cy="609600"/>
          </a:xfrm>
        </p:spPr>
        <p:txBody>
          <a:bodyPr/>
          <a:lstStyle/>
          <a:p>
            <a:pPr algn="l"/>
            <a:r>
              <a:rPr lang="ja-JP" altLang="en-US" sz="3200"/>
              <a:t>日本の名目ＧＤＰの推移　</a:t>
            </a:r>
            <a:r>
              <a:rPr lang="ja-JP" altLang="en-US" sz="2400"/>
              <a:t>（単位：十億円）</a:t>
            </a:r>
          </a:p>
        </p:txBody>
      </p:sp>
      <p:graphicFrame>
        <p:nvGraphicFramePr>
          <p:cNvPr id="317443" name="Object 3"/>
          <p:cNvGraphicFramePr>
            <a:graphicFrameLocks noChangeAspect="1"/>
          </p:cNvGraphicFramePr>
          <p:nvPr/>
        </p:nvGraphicFramePr>
        <p:xfrm>
          <a:off x="0" y="1066800"/>
          <a:ext cx="9144000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49" name="ワークシート" r:id="rId3" imgW="7906140" imgH="4115070" progId="Excel.Sheet.12">
                  <p:embed/>
                </p:oleObj>
              </mc:Choice>
              <mc:Fallback>
                <p:oleObj name="ワークシート" r:id="rId3" imgW="7906140" imgH="4115070" progId="Excel.Sheet.1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066800"/>
                        <a:ext cx="9144000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444" name="Text Box 4"/>
          <p:cNvSpPr txBox="1">
            <a:spLocks noChangeArrowheads="1"/>
          </p:cNvSpPr>
          <p:nvPr/>
        </p:nvSpPr>
        <p:spPr bwMode="auto">
          <a:xfrm>
            <a:off x="0" y="6253163"/>
            <a:ext cx="10223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0"/>
              <a:t>出典：内閣府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5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5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3126</TotalTime>
  <Words>445</Words>
  <Application>Microsoft Office PowerPoint</Application>
  <PresentationFormat>画面に合わせる (4:3)</PresentationFormat>
  <Paragraphs>99</Paragraphs>
  <Slides>16</Slides>
  <Notes>1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16</vt:i4>
      </vt:variant>
    </vt:vector>
  </HeadingPairs>
  <TitlesOfParts>
    <vt:vector size="19" baseType="lpstr">
      <vt:lpstr>標準デザイン</vt:lpstr>
      <vt:lpstr>ワークシート</vt:lpstr>
      <vt:lpstr>Worksheet</vt:lpstr>
      <vt:lpstr>護国ゼミナール １１月 「これからの日本を考える」</vt:lpstr>
      <vt:lpstr>高橋是清の言葉</vt:lpstr>
      <vt:lpstr>ＧＤＰこそが全ての源泉</vt:lpstr>
      <vt:lpstr>日本の政府、企業、家計の負債総額推移</vt:lpstr>
      <vt:lpstr>日本の長期金利（長期）</vt:lpstr>
      <vt:lpstr>増えない投資</vt:lpstr>
      <vt:lpstr>日本経済の真の問題</vt:lpstr>
      <vt:lpstr>主要国消費者物価指数</vt:lpstr>
      <vt:lpstr>日本の名目ＧＤＰの推移　（単位：十億円）</vt:lpstr>
      <vt:lpstr>名目ＧＤＰと政府の税収　（単位：十億円）</vt:lpstr>
      <vt:lpstr>バブル崩壊の意味と意義</vt:lpstr>
      <vt:lpstr>日本の公共投資の推移（単位：十億円）</vt:lpstr>
      <vt:lpstr>日本の国債種別発行残高　（単位：億円）</vt:lpstr>
      <vt:lpstr>政府の支出（有効需要）を分解する（単位：十億円）</vt:lpstr>
      <vt:lpstr>政府最終消費支出を分解する（単位：十億円）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Takashi Nakamura</dc:creator>
  <cp:lastModifiedBy>三橋貴明</cp:lastModifiedBy>
  <cp:revision>589</cp:revision>
  <dcterms:created xsi:type="dcterms:W3CDTF">2008-05-27T12:22:53Z</dcterms:created>
  <dcterms:modified xsi:type="dcterms:W3CDTF">2011-11-20T02:12:08Z</dcterms:modified>
</cp:coreProperties>
</file>